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DB905-71A1-4A95-8C02-DAF4F48334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8871F-5D56-4719-B8CD-8907B83B46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3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7662-0A1F-45A0-8C4A-B8092D2BB23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8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7FC9-AB95-4A50-B19E-63C2A5270346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3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7225-7A29-4BFF-9745-C65E5AFAB1AD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02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FEAB-A409-4DB2-A892-69317436C42B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93C0-5791-4452-BA81-FEBFCAA37DB7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8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4D4B-E138-4DC3-ADA7-0E8136A8E8F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8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2CB99-F8F2-4621-A61F-636853B64FA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EE81-A772-40C2-ADD6-7E7FB500195E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5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F534-0A9D-4E9E-A88A-F9D0F5B712B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9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8582-93DB-4728-BA79-5940AA84F20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7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E455-1366-43B5-9D10-EB492E45404D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28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95EE-9829-417F-99C3-2A6930556D3F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4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811" y="1533057"/>
            <a:ext cx="9144000" cy="3087149"/>
          </a:xfrm>
        </p:spPr>
        <p:txBody>
          <a:bodyPr anchor="ctr"/>
          <a:lstStyle/>
          <a:p>
            <a:pPr>
              <a:spcBef>
                <a:spcPts val="1200"/>
              </a:spcBef>
            </a:pPr>
            <a:r>
              <a:rPr lang="bg-BG" sz="4800" b="1" dirty="0" smtClean="0"/>
              <a:t>Дипломна работа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sz="2400" dirty="0" smtClean="0"/>
              <a:t>на тема</a:t>
            </a:r>
            <a:br>
              <a:rPr lang="bg-BG" sz="2400" dirty="0" smtClean="0"/>
            </a:br>
            <a:r>
              <a:rPr lang="bg-BG" sz="2400" dirty="0" smtClean="0"/>
              <a:t/>
            </a:r>
            <a:br>
              <a:rPr lang="bg-BG" sz="2400" dirty="0" smtClean="0"/>
            </a:br>
            <a:r>
              <a:rPr lang="ru-RU" sz="2800" dirty="0" smtClean="0">
                <a:latin typeface="+mj-lt"/>
              </a:rPr>
              <a:t>„Софтуерна платформа за анализ и визуализация на резултати от видео игри за обучение”</a:t>
            </a:r>
            <a:r>
              <a:rPr lang="bg-BG" sz="2400" dirty="0"/>
              <a:t/>
            </a:r>
            <a:br>
              <a:rPr lang="bg-BG" sz="2400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2939" y="4404596"/>
            <a:ext cx="9144000" cy="2119769"/>
          </a:xfrm>
        </p:spPr>
        <p:txBody>
          <a:bodyPr anchor="t">
            <a:noAutofit/>
          </a:bodyPr>
          <a:lstStyle/>
          <a:p>
            <a:pPr algn="l"/>
            <a:r>
              <a:rPr lang="bg-BG" sz="1600" dirty="0">
                <a:latin typeface="+mj-lt"/>
                <a:ea typeface="+mj-ea"/>
                <a:cs typeface="+mj-cs"/>
              </a:rPr>
              <a:t>Дипломант: </a:t>
            </a:r>
            <a:r>
              <a:rPr lang="bg-BG" sz="1600" dirty="0" smtClean="0">
                <a:latin typeface="+mj-lt"/>
                <a:ea typeface="+mj-ea"/>
                <a:cs typeface="+mj-cs"/>
              </a:rPr>
              <a:t>		</a:t>
            </a:r>
            <a:r>
              <a:rPr lang="bg-BG" sz="1600" b="1" dirty="0" smtClean="0">
                <a:latin typeface="+mj-lt"/>
                <a:ea typeface="+mj-ea"/>
                <a:cs typeface="+mj-cs"/>
              </a:rPr>
              <a:t>Мартин </a:t>
            </a:r>
            <a:r>
              <a:rPr lang="bg-BG" sz="1600" b="1" dirty="0">
                <a:latin typeface="+mj-lt"/>
                <a:ea typeface="+mj-ea"/>
                <a:cs typeface="+mj-cs"/>
              </a:rPr>
              <a:t>Андонов Ковачев</a:t>
            </a:r>
            <a:r>
              <a:rPr lang="bg-BG" sz="1600" dirty="0">
                <a:latin typeface="+mj-lt"/>
                <a:ea typeface="+mj-ea"/>
                <a:cs typeface="+mj-cs"/>
              </a:rPr>
              <a:t> </a:t>
            </a:r>
          </a:p>
          <a:p>
            <a:pPr algn="l"/>
            <a:r>
              <a:rPr lang="bg-BG" sz="1600" dirty="0" smtClean="0">
                <a:latin typeface="+mj-lt"/>
                <a:ea typeface="+mj-ea"/>
                <a:cs typeface="+mj-cs"/>
              </a:rPr>
              <a:t>Магистърска програма: 	</a:t>
            </a:r>
            <a:r>
              <a:rPr lang="bg-BG" sz="1600" b="1" dirty="0" smtClean="0">
                <a:latin typeface="+mj-lt"/>
                <a:ea typeface="+mj-ea"/>
                <a:cs typeface="+mj-cs"/>
              </a:rPr>
              <a:t>Софтуерни </a:t>
            </a:r>
            <a:r>
              <a:rPr lang="bg-BG" sz="1600" b="1" dirty="0">
                <a:latin typeface="+mj-lt"/>
                <a:ea typeface="+mj-ea"/>
                <a:cs typeface="+mj-cs"/>
              </a:rPr>
              <a:t>технологии</a:t>
            </a:r>
            <a:r>
              <a:rPr lang="bg-BG" sz="1600" dirty="0">
                <a:latin typeface="+mj-lt"/>
                <a:ea typeface="+mj-ea"/>
                <a:cs typeface="+mj-cs"/>
              </a:rPr>
              <a:t> </a:t>
            </a:r>
          </a:p>
          <a:p>
            <a:pPr algn="l"/>
            <a:r>
              <a:rPr lang="bg-BG" sz="1600" dirty="0">
                <a:latin typeface="+mj-lt"/>
                <a:ea typeface="+mj-ea"/>
                <a:cs typeface="+mj-cs"/>
              </a:rPr>
              <a:t>Факултетен номер: </a:t>
            </a:r>
            <a:r>
              <a:rPr lang="bg-BG" sz="1600" dirty="0" smtClean="0">
                <a:latin typeface="+mj-lt"/>
                <a:ea typeface="+mj-ea"/>
                <a:cs typeface="+mj-cs"/>
              </a:rPr>
              <a:t>		</a:t>
            </a:r>
            <a:r>
              <a:rPr lang="bg-BG" sz="1600" b="1" dirty="0" smtClean="0">
                <a:latin typeface="+mj-lt"/>
                <a:ea typeface="+mj-ea"/>
                <a:cs typeface="+mj-cs"/>
              </a:rPr>
              <a:t>М26219</a:t>
            </a:r>
          </a:p>
          <a:p>
            <a:pPr algn="l"/>
            <a:r>
              <a:rPr lang="bg-BG" sz="1600" dirty="0" smtClean="0">
                <a:latin typeface="+mj-lt"/>
                <a:ea typeface="+mj-ea"/>
                <a:cs typeface="+mj-cs"/>
              </a:rPr>
              <a:t>Научен ръководител: </a:t>
            </a:r>
            <a:r>
              <a:rPr lang="bg-BG" sz="1600" dirty="0">
                <a:latin typeface="+mj-lt"/>
                <a:ea typeface="+mj-ea"/>
                <a:cs typeface="+mj-cs"/>
              </a:rPr>
              <a:t>	</a:t>
            </a:r>
            <a:r>
              <a:rPr lang="bg-BG" sz="1600" b="1" dirty="0" smtClean="0">
                <a:latin typeface="+mj-lt"/>
                <a:ea typeface="+mj-ea"/>
                <a:cs typeface="+mj-cs"/>
              </a:rPr>
              <a:t>проф. д-р Боян Бончев</a:t>
            </a:r>
            <a:endParaRPr lang="bg-BG" sz="1600" b="1" dirty="0">
              <a:latin typeface="+mj-lt"/>
              <a:ea typeface="+mj-ea"/>
              <a:cs typeface="+mj-cs"/>
            </a:endParaRPr>
          </a:p>
          <a:p>
            <a:endParaRPr lang="en-US" sz="1600" dirty="0">
              <a:latin typeface="+mj-lt"/>
              <a:ea typeface="+mj-ea"/>
              <a:cs typeface="+mj-cs"/>
            </a:endParaRPr>
          </a:p>
          <a:p>
            <a:r>
              <a:rPr lang="bg-BG" sz="1600" dirty="0" smtClean="0">
                <a:latin typeface="+mj-lt"/>
                <a:ea typeface="+mj-ea"/>
                <a:cs typeface="+mj-cs"/>
              </a:rPr>
              <a:t>октомври, </a:t>
            </a:r>
            <a:r>
              <a:rPr lang="bg-BG" sz="1600" dirty="0">
                <a:latin typeface="+mj-lt"/>
                <a:ea typeface="+mj-ea"/>
                <a:cs typeface="+mj-cs"/>
              </a:rPr>
              <a:t>2021 г</a:t>
            </a:r>
            <a:r>
              <a:rPr lang="bg-BG" sz="1600" dirty="0" smtClean="0">
                <a:latin typeface="+mj-lt"/>
                <a:ea typeface="+mj-ea"/>
                <a:cs typeface="+mj-cs"/>
              </a:rPr>
              <a:t>.</a:t>
            </a:r>
          </a:p>
          <a:p>
            <a:r>
              <a:rPr lang="bg-BG" sz="1600" dirty="0">
                <a:latin typeface="+mj-lt"/>
                <a:ea typeface="+mj-ea"/>
                <a:cs typeface="+mj-cs"/>
              </a:rPr>
              <a:t>София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0059" y="522252"/>
            <a:ext cx="41693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bg-BG" sz="1600" b="1" dirty="0">
                <a:latin typeface="+mj-lt"/>
              </a:rPr>
              <a:t>Софийски университет „Св. Кл. Охридски”</a:t>
            </a:r>
            <a:endParaRPr lang="en-US" sz="1600" dirty="0">
              <a:latin typeface="+mj-lt"/>
            </a:endParaRPr>
          </a:p>
          <a:p>
            <a:pPr algn="ctr"/>
            <a:r>
              <a:rPr lang="bg-BG" sz="1600" dirty="0">
                <a:latin typeface="+mj-lt"/>
              </a:rPr>
              <a:t>Факултет по математика и информатика </a:t>
            </a:r>
            <a:endParaRPr lang="en-US" sz="1600" dirty="0">
              <a:latin typeface="+mj-lt"/>
            </a:endParaRPr>
          </a:p>
          <a:p>
            <a:pPr algn="ctr"/>
            <a:r>
              <a:rPr lang="bg-BG" sz="1600" i="1" dirty="0">
                <a:latin typeface="+mj-lt"/>
              </a:rPr>
              <a:t>Катедра „Софтуерни технологии”</a:t>
            </a:r>
            <a:endParaRPr lang="en-US" sz="1600" dirty="0">
              <a:latin typeface="+mj-lt"/>
            </a:endParaRPr>
          </a:p>
        </p:txBody>
      </p:sp>
      <p:pic>
        <p:nvPicPr>
          <p:cNvPr id="9" name="image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10050" y="324548"/>
            <a:ext cx="1349626" cy="1520727"/>
          </a:xfrm>
          <a:prstGeom prst="rect">
            <a:avLst/>
          </a:prstGeom>
          <a:ln/>
        </p:spPr>
      </p:pic>
      <p:pic>
        <p:nvPicPr>
          <p:cNvPr id="10" name="image28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943749" y="534099"/>
            <a:ext cx="1169093" cy="11546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066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 smtClean="0"/>
              <a:t>Среда </a:t>
            </a:r>
            <a:r>
              <a:rPr lang="bg-BG" b="1" dirty="0"/>
              <a:t>за разработка</a:t>
            </a:r>
            <a:endParaRPr lang="en-US" dirty="0"/>
          </a:p>
        </p:txBody>
      </p:sp>
      <p:pic>
        <p:nvPicPr>
          <p:cNvPr id="7170" name="Picture 2" descr="PhpStorm: The Lightning-Smart IDE for PHP Programming by JetBr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857500"/>
            <a:ext cx="3666688" cy="225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isual Studio 2019 IDE - Programming Tool for Software Develo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20" y="1857500"/>
            <a:ext cx="3898668" cy="225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clipse Oxygen | The Eclipse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94" y="4580834"/>
            <a:ext cx="3602693" cy="220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14662" y="1475891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PhpStorm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95443" y="1475891"/>
            <a:ext cx="235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Visual Studio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1053" y="4211502"/>
            <a:ext cx="8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Eclipse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Езици за програмиране и технологични рамки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461"/>
            <a:ext cx="4329419" cy="1857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sz="2400" dirty="0" smtClean="0"/>
              <a:t>Езици за програмиране на сървърната част (</a:t>
            </a:r>
            <a:r>
              <a:rPr lang="en-US" sz="2400" dirty="0" smtClean="0"/>
              <a:t>Backend</a:t>
            </a:r>
            <a:r>
              <a:rPr lang="bg-BG" sz="2400" dirty="0" smtClean="0"/>
              <a:t>)</a:t>
            </a:r>
          </a:p>
          <a:p>
            <a:pPr lvl="1"/>
            <a:r>
              <a:rPr lang="en-US" sz="2000" b="1" dirty="0" smtClean="0"/>
              <a:t>PHP</a:t>
            </a:r>
            <a:endParaRPr lang="bg-BG" sz="2000" b="1" dirty="0" smtClean="0"/>
          </a:p>
          <a:p>
            <a:pPr lvl="1"/>
            <a:r>
              <a:rPr lang="en-US" sz="2000" dirty="0"/>
              <a:t>C</a:t>
            </a:r>
            <a:r>
              <a:rPr lang="en-US" sz="2000" dirty="0" smtClean="0"/>
              <a:t>#</a:t>
            </a:r>
            <a:endParaRPr lang="bg-BG" sz="2000" dirty="0" smtClean="0"/>
          </a:p>
          <a:p>
            <a:pPr lvl="1"/>
            <a:r>
              <a:rPr lang="en-US" sz="2000" dirty="0"/>
              <a:t>Python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118995"/>
            <a:ext cx="4958593" cy="2503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sz="2400" dirty="0"/>
              <a:t>Т</a:t>
            </a:r>
            <a:r>
              <a:rPr lang="bg-BG" sz="2400" dirty="0" smtClean="0"/>
              <a:t>ехнологии </a:t>
            </a:r>
            <a:r>
              <a:rPr lang="bg-BG" sz="2400" dirty="0"/>
              <a:t>и езици </a:t>
            </a:r>
            <a:r>
              <a:rPr lang="bg-BG" sz="2400" dirty="0" smtClean="0"/>
              <a:t> за реализиране на потребителския интерфейс (</a:t>
            </a:r>
            <a:r>
              <a:rPr lang="en-US" sz="2400" dirty="0" smtClean="0"/>
              <a:t>Frontend</a:t>
            </a:r>
            <a:r>
              <a:rPr lang="bg-BG" sz="2400" dirty="0" smtClean="0"/>
              <a:t>)</a:t>
            </a:r>
          </a:p>
          <a:p>
            <a:pPr lvl="1"/>
            <a:r>
              <a:rPr lang="en-US" sz="2000" b="1" dirty="0"/>
              <a:t>HTML </a:t>
            </a:r>
            <a:endParaRPr lang="bg-BG" sz="2000" dirty="0" smtClean="0"/>
          </a:p>
          <a:p>
            <a:pPr lvl="1"/>
            <a:r>
              <a:rPr lang="en-US" sz="2000" b="1" dirty="0"/>
              <a:t>CSS </a:t>
            </a:r>
            <a:endParaRPr lang="bg-BG" sz="2000" dirty="0" smtClean="0"/>
          </a:p>
          <a:p>
            <a:pPr lvl="1"/>
            <a:r>
              <a:rPr lang="en-US" sz="2000" b="1" dirty="0" smtClean="0"/>
              <a:t>JavaScript</a:t>
            </a:r>
            <a:endParaRPr lang="en-US" dirty="0"/>
          </a:p>
          <a:p>
            <a:pPr lvl="1"/>
            <a:r>
              <a:rPr lang="en-US" sz="2000" dirty="0" err="1"/>
              <a:t>TypeScript</a:t>
            </a:r>
            <a:r>
              <a:rPr lang="en-US" b="1" dirty="0"/>
              <a:t> </a:t>
            </a:r>
            <a:endParaRPr lang="en-US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17609" y="2102461"/>
            <a:ext cx="4329419" cy="185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Технологични </a:t>
            </a:r>
            <a:r>
              <a:rPr lang="ru-RU" sz="2400" dirty="0"/>
              <a:t>рамки за разработка на уеб </a:t>
            </a:r>
            <a:r>
              <a:rPr lang="ru-RU" sz="2400" dirty="0" smtClean="0"/>
              <a:t>приложения</a:t>
            </a:r>
            <a:endParaRPr lang="bg-BG" sz="2400" dirty="0" smtClean="0"/>
          </a:p>
          <a:p>
            <a:pPr lvl="1"/>
            <a:r>
              <a:rPr lang="en-US" sz="2000" b="1" dirty="0"/>
              <a:t>Laravel </a:t>
            </a:r>
            <a:endParaRPr lang="bg-BG" sz="2000" b="1" dirty="0" smtClean="0"/>
          </a:p>
          <a:p>
            <a:pPr lvl="1"/>
            <a:r>
              <a:rPr lang="en-US" sz="2000" dirty="0" err="1"/>
              <a:t>Symfony</a:t>
            </a:r>
            <a:r>
              <a:rPr lang="en-US" sz="2000" b="1" dirty="0"/>
              <a:t> </a:t>
            </a:r>
            <a:endParaRPr lang="bg-BG" sz="2000" dirty="0" smtClean="0"/>
          </a:p>
        </p:txBody>
      </p:sp>
      <p:pic>
        <p:nvPicPr>
          <p:cNvPr id="9220" name="Picture 4" descr="Data &amp;amp; Media Lab | Web Technologies &amp;amp;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32" y="3457907"/>
            <a:ext cx="4383106" cy="33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903"/>
            <a:ext cx="10515600" cy="1325563"/>
          </a:xfrm>
        </p:spPr>
        <p:txBody>
          <a:bodyPr/>
          <a:lstStyle/>
          <a:p>
            <a:pPr algn="ctr"/>
            <a:r>
              <a:rPr lang="bg-BG" b="1" dirty="0" smtClean="0"/>
              <a:t>База </a:t>
            </a:r>
            <a:r>
              <a:rPr lang="bg-BG" b="1" dirty="0"/>
              <a:t>данни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17316" cy="4351338"/>
          </a:xfrm>
        </p:spPr>
        <p:txBody>
          <a:bodyPr/>
          <a:lstStyle/>
          <a:p>
            <a:pPr marL="0" indent="0">
              <a:buNone/>
            </a:pPr>
            <a:r>
              <a:rPr lang="bg-BG" sz="2400" dirty="0" smtClean="0"/>
              <a:t>Релационна</a:t>
            </a:r>
            <a:r>
              <a:rPr lang="bg-BG" dirty="0" smtClean="0"/>
              <a:t> база данни</a:t>
            </a:r>
          </a:p>
          <a:p>
            <a:pPr lvl="1"/>
            <a:r>
              <a:rPr lang="en-US" sz="2000" b="1" dirty="0" smtClean="0"/>
              <a:t>MySQL</a:t>
            </a:r>
            <a:r>
              <a:rPr lang="ru-RU" sz="1600" dirty="0" smtClean="0"/>
              <a:t>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36484" y="1830839"/>
            <a:ext cx="5017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dirty="0"/>
              <a:t>Нерелационна база </a:t>
            </a:r>
            <a:r>
              <a:rPr lang="bg-BG" dirty="0" smtClean="0"/>
              <a:t>данни</a:t>
            </a:r>
          </a:p>
          <a:p>
            <a:pPr lvl="1"/>
            <a:r>
              <a:rPr lang="en-US" sz="2000" dirty="0" smtClean="0"/>
              <a:t>MongoDB</a:t>
            </a:r>
            <a:endParaRPr lang="en-US" sz="2000" dirty="0"/>
          </a:p>
        </p:txBody>
      </p:sp>
      <p:pic>
        <p:nvPicPr>
          <p:cNvPr id="8194" name="Picture 2" descr="create table mysql foreign k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64200"/>
            <a:ext cx="4817437" cy="28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ongoDB vs. RDBMS Schema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659" y="3364200"/>
            <a:ext cx="4808141" cy="28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096000" y="1946246"/>
            <a:ext cx="0" cy="423071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b="1" dirty="0"/>
              <a:t>Хостинг сървър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Споделен хостинг </a:t>
            </a:r>
            <a:r>
              <a:rPr lang="ru-RU" dirty="0" smtClean="0"/>
              <a:t>– използва се услугата </a:t>
            </a:r>
            <a:r>
              <a:rPr lang="ru-RU" dirty="0"/>
              <a:t>за споделен хостинг на </a:t>
            </a:r>
            <a:r>
              <a:rPr lang="ru-RU" dirty="0" smtClean="0"/>
              <a:t>SuperHosting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r>
              <a:rPr lang="bg-BG" dirty="0" smtClean="0"/>
              <a:t>Хостинг </a:t>
            </a:r>
            <a:r>
              <a:rPr lang="bg-BG" dirty="0"/>
              <a:t>план „</a:t>
            </a:r>
            <a:r>
              <a:rPr lang="bg-BG" dirty="0" err="1" smtClean="0"/>
              <a:t>СуперПро</a:t>
            </a:r>
            <a:r>
              <a:rPr lang="bg-BG" dirty="0" smtClean="0"/>
              <a:t>“</a:t>
            </a:r>
          </a:p>
          <a:p>
            <a:pPr lvl="1"/>
            <a:r>
              <a:rPr lang="bg-BG" dirty="0" smtClean="0"/>
              <a:t>поддръжка </a:t>
            </a:r>
            <a:r>
              <a:rPr lang="bg-BG" dirty="0"/>
              <a:t>на домейн (</a:t>
            </a:r>
            <a:r>
              <a:rPr lang="en-US" dirty="0" err="1"/>
              <a:t>apogee.online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bg-BG" dirty="0" smtClean="0"/>
              <a:t>защитен </a:t>
            </a:r>
            <a:r>
              <a:rPr lang="bg-BG" dirty="0"/>
              <a:t>достъп хостинг </a:t>
            </a:r>
            <a:r>
              <a:rPr lang="bg-BG" dirty="0" smtClean="0"/>
              <a:t>сървър</a:t>
            </a:r>
          </a:p>
          <a:p>
            <a:pPr lvl="1"/>
            <a:r>
              <a:rPr lang="en-US" dirty="0" smtClean="0"/>
              <a:t>DNS </a:t>
            </a:r>
            <a:r>
              <a:rPr lang="bg-BG" dirty="0"/>
              <a:t>и е-мейл </a:t>
            </a:r>
            <a:r>
              <a:rPr lang="bg-BG" dirty="0" smtClean="0"/>
              <a:t>сървъри</a:t>
            </a:r>
          </a:p>
          <a:p>
            <a:pPr lvl="1"/>
            <a:r>
              <a:rPr lang="en-US" dirty="0" smtClean="0"/>
              <a:t>SSH </a:t>
            </a:r>
            <a:r>
              <a:rPr lang="bg-BG" dirty="0" smtClean="0"/>
              <a:t>достъп</a:t>
            </a:r>
          </a:p>
          <a:p>
            <a:pPr lvl="1"/>
            <a:r>
              <a:rPr lang="bg-BG" dirty="0" smtClean="0"/>
              <a:t>поддръжка </a:t>
            </a:r>
            <a:r>
              <a:rPr lang="bg-BG" dirty="0"/>
              <a:t>на </a:t>
            </a:r>
            <a:r>
              <a:rPr lang="en-US" dirty="0"/>
              <a:t>PHP </a:t>
            </a:r>
            <a:r>
              <a:rPr lang="bg-BG" dirty="0"/>
              <a:t>с </a:t>
            </a:r>
            <a:r>
              <a:rPr lang="en-US" dirty="0"/>
              <a:t>Laravel </a:t>
            </a:r>
            <a:r>
              <a:rPr lang="bg-BG" dirty="0"/>
              <a:t>и </a:t>
            </a:r>
            <a:r>
              <a:rPr lang="en-US" dirty="0"/>
              <a:t>MySQL </a:t>
            </a:r>
          </a:p>
        </p:txBody>
      </p:sp>
      <p:pic>
        <p:nvPicPr>
          <p:cNvPr id="1028" name="Picture 4" descr="10 factors to consider on how to choose a web h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4" y="3227956"/>
            <a:ext cx="4426336" cy="232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787" y="365125"/>
            <a:ext cx="10515600" cy="1325563"/>
          </a:xfrm>
        </p:spPr>
        <p:txBody>
          <a:bodyPr/>
          <a:lstStyle/>
          <a:p>
            <a:r>
              <a:rPr lang="bg-BG" b="1" dirty="0"/>
              <a:t>Концептуален модел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33" y="229746"/>
            <a:ext cx="5486998" cy="6434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787" y="1826067"/>
            <a:ext cx="545224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00B050"/>
                </a:solidFill>
              </a:rPr>
              <a:t>Зелен цвят</a:t>
            </a:r>
            <a:r>
              <a:rPr lang="bg-BG" sz="2800" dirty="0"/>
              <a:t> - </a:t>
            </a:r>
            <a:r>
              <a:rPr lang="ru-RU" sz="2800" dirty="0"/>
              <a:t>случаи на </a:t>
            </a:r>
            <a:r>
              <a:rPr lang="ru-RU" sz="2800" dirty="0" err="1" smtClean="0"/>
              <a:t>употреба</a:t>
            </a:r>
            <a:r>
              <a:rPr lang="ru-RU" sz="2800" dirty="0" smtClean="0"/>
              <a:t>, разработени </a:t>
            </a:r>
            <a:r>
              <a:rPr lang="ru-RU" sz="2800" dirty="0"/>
              <a:t>в настоящата дипломна работа </a:t>
            </a:r>
            <a:endParaRPr lang="ru-R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 smtClean="0"/>
          </a:p>
          <a:p>
            <a:r>
              <a:rPr lang="bg-BG" sz="2800" dirty="0" smtClean="0"/>
              <a:t>Основни </a:t>
            </a:r>
            <a:r>
              <a:rPr lang="bg-BG" sz="2800" dirty="0"/>
              <a:t>действащи </a:t>
            </a:r>
            <a:r>
              <a:rPr lang="bg-BG" sz="2800" dirty="0" smtClean="0"/>
              <a:t>актьори</a:t>
            </a:r>
            <a:endParaRPr lang="bg-B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Играч </a:t>
            </a:r>
            <a:endParaRPr lang="bg-BG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Учител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bg-BG" sz="2400" dirty="0" smtClean="0"/>
              <a:t>Администратор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Потребителски изисквания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724" y="1892509"/>
            <a:ext cx="4774035" cy="33755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dirty="0" smtClean="0"/>
              <a:t>Всички потребители:</a:t>
            </a:r>
            <a:endParaRPr lang="en-US" dirty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Регистриране </a:t>
            </a:r>
            <a:r>
              <a:rPr lang="ru-RU" dirty="0"/>
              <a:t>на профил</a:t>
            </a:r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Вход </a:t>
            </a:r>
            <a:r>
              <a:rPr lang="ru-RU" dirty="0"/>
              <a:t>в </a:t>
            </a:r>
            <a:r>
              <a:rPr lang="ru-RU" dirty="0" smtClean="0"/>
              <a:t>системата</a:t>
            </a:r>
            <a:endParaRPr lang="ru-RU" dirty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Промяна </a:t>
            </a:r>
            <a:r>
              <a:rPr lang="ru-RU" dirty="0"/>
              <a:t>на </a:t>
            </a:r>
            <a:r>
              <a:rPr lang="ru-RU" dirty="0" smtClean="0"/>
              <a:t>данните </a:t>
            </a:r>
            <a:r>
              <a:rPr lang="ru-RU" dirty="0"/>
              <a:t>на </a:t>
            </a:r>
            <a:r>
              <a:rPr lang="ru-RU" dirty="0" smtClean="0"/>
              <a:t>профил</a:t>
            </a:r>
          </a:p>
          <a:p>
            <a:pPr marL="457200" lvl="1" indent="0">
              <a:buNone/>
            </a:pPr>
            <a:endParaRPr lang="ru-RU" sz="2800" dirty="0" smtClean="0"/>
          </a:p>
          <a:p>
            <a:pPr marL="0" indent="0">
              <a:buNone/>
            </a:pPr>
            <a:r>
              <a:rPr lang="bg-BG" dirty="0" smtClean="0"/>
              <a:t>Роля </a:t>
            </a:r>
            <a:r>
              <a:rPr lang="bg-BG" b="1" i="1" dirty="0" smtClean="0"/>
              <a:t>играч</a:t>
            </a:r>
            <a:r>
              <a:rPr lang="bg-BG" i="1" dirty="0" smtClean="0"/>
              <a:t>:</a:t>
            </a:r>
            <a:endParaRPr lang="en-US" sz="3200" dirty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/>
              <a:t>Преглед на резултатите </a:t>
            </a:r>
            <a:endParaRPr lang="ru-RU" dirty="0" smtClean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Избор </a:t>
            </a:r>
            <a:r>
              <a:rPr lang="ru-RU" dirty="0"/>
              <a:t>на игра за обучение </a:t>
            </a:r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Стартиране </a:t>
            </a:r>
            <a:r>
              <a:rPr lang="ru-RU" dirty="0"/>
              <a:t>на игра за обучение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83087" y="1876033"/>
            <a:ext cx="5123577" cy="3375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g-BG" dirty="0" smtClean="0"/>
              <a:t>Роля </a:t>
            </a:r>
            <a:r>
              <a:rPr lang="bg-BG" b="1" i="1" dirty="0" smtClean="0"/>
              <a:t>учител</a:t>
            </a:r>
            <a:r>
              <a:rPr lang="bg-BG" dirty="0" smtClean="0"/>
              <a:t>:</a:t>
            </a:r>
            <a:endParaRPr lang="en-US" sz="3200" dirty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/>
              <a:t>Преглед на резултати от статистически </a:t>
            </a:r>
            <a:r>
              <a:rPr lang="ru-RU" dirty="0" smtClean="0"/>
              <a:t>анализ</a:t>
            </a:r>
            <a:endParaRPr lang="ru-R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ru-RU" sz="28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ru-RU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bg-BG" dirty="0" smtClean="0"/>
              <a:t>Роля </a:t>
            </a:r>
            <a:r>
              <a:rPr lang="bg-BG" b="1" i="1" dirty="0" smtClean="0"/>
              <a:t>администратор</a:t>
            </a:r>
            <a:r>
              <a:rPr lang="bg-BG" i="1" dirty="0" smtClean="0"/>
              <a:t>:</a:t>
            </a:r>
            <a:endParaRPr lang="en-US" sz="3200" dirty="0"/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/>
              <a:t>Менажиране на базата </a:t>
            </a:r>
            <a:r>
              <a:rPr lang="ru-RU" dirty="0" smtClean="0"/>
              <a:t>данни</a:t>
            </a:r>
          </a:p>
          <a:p>
            <a:pPr lvl="1">
              <a:buFont typeface="Calibri" panose="020F0502020204030204" pitchFamily="34" charset="0"/>
              <a:buChar char="+"/>
            </a:pPr>
            <a:r>
              <a:rPr lang="ru-RU" dirty="0" smtClean="0"/>
              <a:t>Добавяне </a:t>
            </a:r>
            <a:r>
              <a:rPr lang="ru-RU" dirty="0"/>
              <a:t>на нов вид статистически </a:t>
            </a:r>
            <a:r>
              <a:rPr lang="ru-RU" dirty="0" smtClean="0"/>
              <a:t>метод</a:t>
            </a: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Non-Functional Requirements? - Modern Requir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131" y="2160224"/>
            <a:ext cx="3291412" cy="235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Качествени изисквания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47584" y="1651873"/>
            <a:ext cx="4774035" cy="33755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b="1" dirty="0" smtClean="0"/>
              <a:t>Сигурност</a:t>
            </a:r>
            <a:r>
              <a:rPr lang="bg-BG" sz="2400" b="1" dirty="0" smtClean="0"/>
              <a:t> </a:t>
            </a:r>
          </a:p>
          <a:p>
            <a:pPr lvl="1"/>
            <a:r>
              <a:rPr lang="bg-BG" dirty="0" smtClean="0"/>
              <a:t>Автентикация</a:t>
            </a:r>
          </a:p>
          <a:p>
            <a:pPr lvl="1"/>
            <a:r>
              <a:rPr lang="ru-RU" dirty="0" smtClean="0"/>
              <a:t>Оторизация</a:t>
            </a:r>
          </a:p>
          <a:p>
            <a:pPr lvl="1"/>
            <a:r>
              <a:rPr lang="en-US" dirty="0" smtClean="0"/>
              <a:t>API </a:t>
            </a:r>
            <a:r>
              <a:rPr lang="bg-BG" dirty="0" smtClean="0"/>
              <a:t>токен</a:t>
            </a:r>
          </a:p>
          <a:p>
            <a:pPr marL="457200" lvl="1" indent="0">
              <a:buNone/>
            </a:pPr>
            <a:endParaRPr lang="bg-BG" dirty="0" smtClean="0"/>
          </a:p>
          <a:p>
            <a:pPr marL="0" indent="0">
              <a:buNone/>
            </a:pPr>
            <a:r>
              <a:rPr lang="bg-BG" b="1" dirty="0" smtClean="0"/>
              <a:t>Изправност</a:t>
            </a:r>
            <a:endParaRPr lang="bg-BG" sz="2400" b="1" dirty="0" smtClean="0"/>
          </a:p>
          <a:p>
            <a:pPr lvl="1"/>
            <a:r>
              <a:rPr lang="bg-BG" dirty="0" smtClean="0"/>
              <a:t>Обработка </a:t>
            </a:r>
            <a:r>
              <a:rPr lang="bg-BG" dirty="0"/>
              <a:t>на изключения </a:t>
            </a:r>
            <a:endParaRPr lang="bg-BG" dirty="0" smtClean="0"/>
          </a:p>
          <a:p>
            <a:pPr lvl="1"/>
            <a:r>
              <a:rPr lang="bg-BG" dirty="0" smtClean="0"/>
              <a:t>Блокиране при надвишен брой заявки до системата</a:t>
            </a:r>
          </a:p>
          <a:p>
            <a:pPr lvl="1"/>
            <a:r>
              <a:rPr lang="bg-BG" dirty="0" smtClean="0"/>
              <a:t>Съобщения за грешка</a:t>
            </a:r>
          </a:p>
          <a:p>
            <a:pPr lvl="1"/>
            <a:endParaRPr lang="bg-BG" sz="2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22752" y="1783679"/>
            <a:ext cx="4774035" cy="3375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bg-BG" b="1" dirty="0" smtClean="0"/>
              <a:t>Изменяемост </a:t>
            </a:r>
            <a:endParaRPr lang="bg-BG" sz="2400" b="1" dirty="0"/>
          </a:p>
          <a:p>
            <a:pPr lvl="1"/>
            <a:r>
              <a:rPr lang="bg-BG" dirty="0"/>
              <a:t>Употреба на </a:t>
            </a:r>
            <a:r>
              <a:rPr lang="bg-BG" dirty="0" smtClean="0"/>
              <a:t>интерфейси </a:t>
            </a:r>
          </a:p>
          <a:p>
            <a:pPr lvl="1"/>
            <a:r>
              <a:rPr lang="en-US" dirty="0"/>
              <a:t>Loose coupling </a:t>
            </a:r>
            <a:endParaRPr lang="bg-BG" dirty="0" smtClean="0"/>
          </a:p>
          <a:p>
            <a:pPr marL="457200" lvl="1" indent="0">
              <a:buNone/>
            </a:pPr>
            <a:endParaRPr lang="ru-RU" sz="2000" dirty="0" smtClean="0"/>
          </a:p>
          <a:p>
            <a:pPr marL="457200" lvl="1" indent="0">
              <a:buNone/>
            </a:pPr>
            <a:endParaRPr lang="ru-RU" sz="2000" dirty="0" smtClean="0"/>
          </a:p>
          <a:p>
            <a:pPr marL="0" indent="0">
              <a:buNone/>
            </a:pPr>
            <a:r>
              <a:rPr lang="bg-BG" b="1" dirty="0" smtClean="0"/>
              <a:t>Производителност </a:t>
            </a:r>
            <a:endParaRPr lang="bg-BG" sz="2400" b="1" dirty="0" smtClean="0"/>
          </a:p>
          <a:p>
            <a:pPr lvl="1">
              <a:lnSpc>
                <a:spcPct val="100000"/>
              </a:lnSpc>
            </a:pPr>
            <a:r>
              <a:rPr lang="bg-BG" dirty="0"/>
              <a:t>Предоставяне само на нужна информация 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Поддръжка на висок брой потребители </a:t>
            </a:r>
          </a:p>
          <a:p>
            <a:pPr lvl="1"/>
            <a:r>
              <a:rPr lang="bg-BG" dirty="0" smtClean="0"/>
              <a:t>Стрес тестове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Работни процеси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1308"/>
            <a:ext cx="6346301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3184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Диаграми на дейностите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94" y="1515762"/>
            <a:ext cx="4378806" cy="47194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946585" y="5916544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Вход на потребител в системата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34844" y="6274934"/>
            <a:ext cx="259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Преглед на резултатите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1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Обща архитектура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0296"/>
            <a:ext cx="578910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b="1" dirty="0" smtClean="0"/>
              <a:t>Многослойна </a:t>
            </a:r>
            <a:r>
              <a:rPr lang="bg-BG" dirty="0"/>
              <a:t>(трислойна)</a:t>
            </a:r>
            <a:endParaRPr lang="en-US" dirty="0"/>
          </a:p>
          <a:p>
            <a:pPr marL="0" indent="0">
              <a:buNone/>
            </a:pPr>
            <a:r>
              <a:rPr lang="bg-BG" b="1" dirty="0" smtClean="0"/>
              <a:t>архитектура</a:t>
            </a:r>
            <a:r>
              <a:rPr lang="bg-BG" dirty="0" smtClean="0"/>
              <a:t> </a:t>
            </a:r>
          </a:p>
          <a:p>
            <a:pPr lvl="1"/>
            <a:r>
              <a:rPr lang="bg-BG" dirty="0"/>
              <a:t>Презентационен слой </a:t>
            </a:r>
          </a:p>
          <a:p>
            <a:pPr lvl="1"/>
            <a:r>
              <a:rPr lang="bg-BG" dirty="0" smtClean="0"/>
              <a:t>Слой </a:t>
            </a:r>
            <a:r>
              <a:rPr lang="bg-BG" dirty="0"/>
              <a:t>за бизнес </a:t>
            </a:r>
            <a:r>
              <a:rPr lang="bg-BG" dirty="0" smtClean="0"/>
              <a:t>логиката </a:t>
            </a:r>
            <a:endParaRPr lang="bg-BG" dirty="0"/>
          </a:p>
          <a:p>
            <a:pPr lvl="1"/>
            <a:r>
              <a:rPr lang="bg-BG" dirty="0" smtClean="0"/>
              <a:t>Слой </a:t>
            </a:r>
            <a:r>
              <a:rPr lang="bg-BG" dirty="0"/>
              <a:t>за данни </a:t>
            </a:r>
          </a:p>
          <a:p>
            <a:pPr marL="0" indent="0">
              <a:buNone/>
            </a:pPr>
            <a:r>
              <a:rPr lang="bg-BG" b="1" dirty="0" smtClean="0"/>
              <a:t>Предимства</a:t>
            </a:r>
            <a:endParaRPr lang="en-US" sz="2400" b="1" dirty="0"/>
          </a:p>
          <a:p>
            <a:pPr lvl="1"/>
            <a:r>
              <a:rPr lang="bg-BG" dirty="0" smtClean="0"/>
              <a:t>Независими слоеве </a:t>
            </a:r>
            <a:endParaRPr lang="bg-BG" dirty="0"/>
          </a:p>
          <a:p>
            <a:pPr lvl="1"/>
            <a:r>
              <a:rPr lang="bg-BG" dirty="0" smtClean="0"/>
              <a:t>Подобряване на сигурността (допълнителен слой)</a:t>
            </a:r>
            <a:endParaRPr lang="en-US" dirty="0"/>
          </a:p>
          <a:p>
            <a:pPr lvl="1"/>
            <a:r>
              <a:rPr lang="ru-RU" dirty="0" smtClean="0"/>
              <a:t>Възможност </a:t>
            </a:r>
            <a:r>
              <a:rPr lang="ru-RU" dirty="0"/>
              <a:t>за споделяне на междинния </a:t>
            </a:r>
            <a:r>
              <a:rPr lang="ru-RU" dirty="0" smtClean="0"/>
              <a:t>слой между няколко клиента </a:t>
            </a:r>
            <a:endParaRPr lang="ru-RU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70" y="1446973"/>
            <a:ext cx="5379308" cy="5108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/>
              <a:t>Диаграми</a:t>
            </a:r>
            <a:r>
              <a:rPr lang="ru-RU" b="1" dirty="0"/>
              <a:t> </a:t>
            </a:r>
            <a:r>
              <a:rPr lang="ru-RU" b="1" dirty="0" smtClean="0"/>
              <a:t>на </a:t>
            </a:r>
            <a:r>
              <a:rPr lang="ru-RU" b="1" dirty="0"/>
              <a:t>поведение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920"/>
            <a:ext cx="4950204" cy="2853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3778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/>
              <a:t>Диаграми на </a:t>
            </a:r>
            <a:r>
              <a:rPr lang="bg-BG" sz="2000" dirty="0" smtClean="0"/>
              <a:t>последователност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34" y="2499920"/>
            <a:ext cx="5029266" cy="2853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593440" y="5461233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Вход </a:t>
            </a:r>
            <a:r>
              <a:rPr lang="ru-RU" b="1" dirty="0"/>
              <a:t>на потребител в системата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60191" y="5461233"/>
            <a:ext cx="375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Преглед </a:t>
            </a:r>
            <a:r>
              <a:rPr lang="bg-BG" b="1" dirty="0"/>
              <a:t>на статистически </a:t>
            </a:r>
            <a:r>
              <a:rPr lang="bg-BG" b="1" dirty="0" smtClean="0"/>
              <a:t>резултати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Актуалност на проблема и </a:t>
            </a:r>
            <a:r>
              <a:rPr lang="ru-RU" b="1" dirty="0" smtClean="0"/>
              <a:t>мотивация</a:t>
            </a:r>
            <a:endParaRPr lang="en-US" dirty="0"/>
          </a:p>
        </p:txBody>
      </p:sp>
      <p:pic>
        <p:nvPicPr>
          <p:cNvPr id="2050" name="Picture 2" descr="learn-with-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40" y="2245541"/>
            <a:ext cx="5580260" cy="34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147582"/>
            <a:ext cx="4240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800" dirty="0" smtClean="0"/>
              <a:t>Компютърни игри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800" dirty="0" smtClean="0"/>
              <a:t>Развлечение и 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800" dirty="0" smtClean="0"/>
              <a:t>Сериозни игри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Анализ </a:t>
            </a:r>
            <a:r>
              <a:rPr lang="ru-RU" sz="2800" dirty="0"/>
              <a:t>и визуализация на </a:t>
            </a:r>
            <a:r>
              <a:rPr lang="ru-RU" sz="2800" dirty="0" smtClean="0"/>
              <a:t>резултати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2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Извадки от кода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56" y="1387128"/>
            <a:ext cx="3975831" cy="496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7128"/>
            <a:ext cx="4640921" cy="1295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956663" y="6370251"/>
            <a:ext cx="1540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Модел </a:t>
            </a:r>
            <a:r>
              <a:rPr lang="en-US" b="1" dirty="0"/>
              <a:t>Game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9738" y="6370251"/>
            <a:ext cx="38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Таблица с резултати на потребители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59589" y="2731782"/>
            <a:ext cx="23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 APIs </a:t>
            </a:r>
            <a:r>
              <a:rPr lang="bg-BG" b="1" dirty="0"/>
              <a:t>в системата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76256"/>
            <a:ext cx="4317393" cy="318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1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90680"/>
          </a:xfrm>
        </p:spPr>
        <p:txBody>
          <a:bodyPr>
            <a:normAutofit fontScale="90000"/>
          </a:bodyPr>
          <a:lstStyle/>
          <a:p>
            <a:r>
              <a:rPr lang="bg-BG" b="1" dirty="0"/>
              <a:t>Осигуряване на разширяемост (добавяне на статистически метрики към кода)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8676"/>
            <a:ext cx="3700244" cy="4715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25" y="1628676"/>
            <a:ext cx="5372075" cy="472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4518" y="6442745"/>
            <a:ext cx="530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Всички </a:t>
            </a:r>
            <a:r>
              <a:rPr lang="ru-RU" sz="1600" b="1" dirty="0"/>
              <a:t>съществуващи статистически методи в системата 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99705" y="6442745"/>
            <a:ext cx="4536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/>
              <a:t>Извикване на статистически методи в контролер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188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 smtClean="0"/>
              <a:t>Резултати</a:t>
            </a:r>
            <a:r>
              <a:rPr lang="ru-RU" b="1" dirty="0" smtClean="0"/>
              <a:t> от онлайн анкета </a:t>
            </a:r>
            <a:r>
              <a:rPr lang="ru-RU" b="1" dirty="0"/>
              <a:t>за оценяване на използваемостта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5703"/>
            <a:ext cx="4861277" cy="2812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23" y="2475703"/>
            <a:ext cx="4684877" cy="2810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83170" y="5377343"/>
            <a:ext cx="417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Средна </a:t>
            </a:r>
            <a:r>
              <a:rPr lang="ru-RU" b="1" dirty="0" smtClean="0"/>
              <a:t>стойност </a:t>
            </a:r>
            <a:r>
              <a:rPr lang="ru-RU" b="1" dirty="0"/>
              <a:t>измерена по въпроси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21507" y="5377343"/>
            <a:ext cx="497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Стандартно отклонение и стандартна грешка, измерени по въпроси 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Заключение </a:t>
            </a:r>
            <a:r>
              <a:rPr lang="bg-BG" b="1" dirty="0" smtClean="0"/>
              <a:t>и </a:t>
            </a:r>
            <a:r>
              <a:rPr lang="ru-RU" b="1" dirty="0" smtClean="0"/>
              <a:t>насоки </a:t>
            </a:r>
            <a:r>
              <a:rPr lang="ru-RU" b="1" dirty="0"/>
              <a:t>за бъдещо развитие и усъвършенстване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7918"/>
            <a:ext cx="6829338" cy="3878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dirty="0" smtClean="0"/>
              <a:t>Добавяне на функционалности в следваща версия</a:t>
            </a:r>
            <a:endParaRPr lang="en-US" dirty="0"/>
          </a:p>
          <a:p>
            <a:pPr lvl="1"/>
            <a:r>
              <a:rPr lang="ru-RU" sz="2000" dirty="0"/>
              <a:t>Добавяне на времеви диапазони </a:t>
            </a:r>
            <a:endParaRPr lang="en-US" sz="2000" dirty="0" smtClean="0"/>
          </a:p>
          <a:p>
            <a:pPr lvl="1"/>
            <a:r>
              <a:rPr lang="ru-RU" sz="2000" dirty="0" smtClean="0"/>
              <a:t>Добавяне </a:t>
            </a:r>
            <a:r>
              <a:rPr lang="ru-RU" sz="2000" dirty="0"/>
              <a:t>на повече статистически методи </a:t>
            </a:r>
          </a:p>
          <a:p>
            <a:pPr lvl="1"/>
            <a:r>
              <a:rPr lang="ru-RU" sz="2000" dirty="0" smtClean="0"/>
              <a:t>Добавяне </a:t>
            </a:r>
            <a:r>
              <a:rPr lang="ru-RU" sz="2000" dirty="0"/>
              <a:t>на снимка към профила на потребителя </a:t>
            </a:r>
          </a:p>
          <a:p>
            <a:pPr lvl="1"/>
            <a:r>
              <a:rPr lang="ru-RU" sz="2000" dirty="0" smtClean="0"/>
              <a:t>Стартиране </a:t>
            </a:r>
            <a:r>
              <a:rPr lang="ru-RU" sz="2000" dirty="0"/>
              <a:t>на игра от </a:t>
            </a:r>
            <a:r>
              <a:rPr lang="bg-BG" sz="2000" dirty="0" smtClean="0"/>
              <a:t>самата </a:t>
            </a:r>
            <a:r>
              <a:rPr lang="ru-RU" sz="2000" dirty="0" smtClean="0"/>
              <a:t>платформата </a:t>
            </a:r>
            <a:endParaRPr lang="en-US" sz="2000" dirty="0" smtClean="0"/>
          </a:p>
          <a:p>
            <a:pPr lvl="1"/>
            <a:r>
              <a:rPr lang="ru-RU" sz="2000" dirty="0" smtClean="0"/>
              <a:t>Разработване </a:t>
            </a:r>
            <a:r>
              <a:rPr lang="ru-RU" sz="2000" dirty="0"/>
              <a:t>на мобилна версия на платформата </a:t>
            </a:r>
          </a:p>
          <a:p>
            <a:pPr lvl="1"/>
            <a:r>
              <a:rPr lang="ru-RU" sz="2000" dirty="0" smtClean="0"/>
              <a:t>Запис </a:t>
            </a:r>
            <a:r>
              <a:rPr lang="ru-RU" sz="2000" dirty="0"/>
              <a:t>на предварително избрани полета за анализ на резултатите от играни видео игри за обучение </a:t>
            </a:r>
          </a:p>
          <a:p>
            <a:pPr lvl="1"/>
            <a:endParaRPr lang="en-US" dirty="0"/>
          </a:p>
        </p:txBody>
      </p:sp>
      <p:pic>
        <p:nvPicPr>
          <p:cNvPr id="3074" name="Picture 2" descr="10 Ways to Improve Your Risk Assessment Process | Corporate Compliance  Insigh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26" y="2277918"/>
            <a:ext cx="3608041" cy="240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3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088" y="391469"/>
            <a:ext cx="9535487" cy="63709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ru-RU" sz="3600" b="1" dirty="0">
                <a:solidFill>
                  <a:srgbClr val="000000"/>
                </a:solidFill>
                <a:latin typeface="+mj-lt"/>
              </a:rPr>
              <a:t>Публикувана научна статия във връзка с дипломната работа </a:t>
            </a:r>
            <a:endParaRPr lang="ru-RU" sz="3600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US" sz="2400" dirty="0" err="1">
                <a:solidFill>
                  <a:srgbClr val="000000"/>
                </a:solidFill>
                <a:latin typeface="+mj-lt"/>
              </a:rPr>
              <a:t>Bontchev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B.,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Dankov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Y.,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Vassileva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D. and </a:t>
            </a:r>
            <a:r>
              <a:rPr lang="en-US" sz="2400" b="1" dirty="0" err="1">
                <a:solidFill>
                  <a:srgbClr val="000000"/>
                </a:solidFill>
                <a:latin typeface="+mj-lt"/>
              </a:rPr>
              <a:t>Kovachev</a:t>
            </a:r>
            <a:r>
              <a:rPr lang="en-US" sz="2400" b="1" dirty="0">
                <a:solidFill>
                  <a:srgbClr val="000000"/>
                </a:solidFill>
                <a:latin typeface="+mj-lt"/>
              </a:rPr>
              <a:t>, M.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Software Instruments for Analysis and Visualization of Game-Based Learning Data, Proc. of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12</a:t>
            </a:r>
            <a:r>
              <a:rPr lang="en-US" sz="2400" baseline="30000" dirty="0" smtClean="0">
                <a:solidFill>
                  <a:srgbClr val="000000"/>
                </a:solidFill>
                <a:latin typeface="+mj-lt"/>
              </a:rPr>
              <a:t>th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Int. Conf. on Applied Human Factors and Ergonomics (AHFE 2021), Manhattan, New York, USA, July 25-29, 2021, Advances in Intelligent Systems and Computing, Edited by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Ahram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T.Z.,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Karwowski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W., and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Kalra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, J., LNNS, volume 271, Springer, ISSN: 21945357, 2021, pp.395-402 (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SJR=0.184/Q3/2019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) 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pPr algn="ctr"/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ru-RU" sz="3600" b="1" dirty="0">
                <a:solidFill>
                  <a:srgbClr val="000000"/>
                </a:solidFill>
                <a:latin typeface="+mj-lt"/>
              </a:rPr>
              <a:t>Използване на резултатите от дипломната работа в научноизследователски проекти </a:t>
            </a:r>
            <a:endParaRPr lang="ru-RU" sz="3600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ru-RU" sz="2400" dirty="0">
                <a:solidFill>
                  <a:srgbClr val="000000"/>
                </a:solidFill>
                <a:latin typeface="+mj-lt"/>
              </a:rPr>
              <a:t>Резултатите от тази дипломна работа намират приложение в научноизследователския проект АПОГЕЙ, финансиран от Българския национален фонд за научни изследвания, съгл. Договор № DN12/7/2017 </a:t>
            </a:r>
            <a:endParaRPr lang="en-US" sz="24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23638" y="629868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5719"/>
            <a:ext cx="9144000" cy="1696995"/>
          </a:xfrm>
        </p:spPr>
        <p:txBody>
          <a:bodyPr anchor="ctr">
            <a:normAutofit/>
          </a:bodyPr>
          <a:lstStyle/>
          <a:p>
            <a:r>
              <a:rPr lang="bg-BG" sz="4800" b="1" dirty="0" smtClean="0"/>
              <a:t>Благодаря за вниманието!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476" y="2782196"/>
            <a:ext cx="9144000" cy="430561"/>
          </a:xfrm>
        </p:spPr>
        <p:txBody>
          <a:bodyPr anchor="t">
            <a:normAutofit/>
          </a:bodyPr>
          <a:lstStyle/>
          <a:p>
            <a:r>
              <a:rPr lang="bg-BG" dirty="0" smtClean="0">
                <a:latin typeface="+mj-lt"/>
                <a:ea typeface="+mj-ea"/>
                <a:cs typeface="+mj-cs"/>
              </a:rPr>
              <a:t>Мартин Ковачев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0059" y="522252"/>
            <a:ext cx="416932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bg-BG" sz="1600" b="1" dirty="0">
                <a:latin typeface="+mj-lt"/>
              </a:rPr>
              <a:t>Софийски университет „Св. Кл. Охридски”</a:t>
            </a:r>
            <a:endParaRPr lang="en-US" sz="1600" dirty="0">
              <a:latin typeface="+mj-lt"/>
            </a:endParaRPr>
          </a:p>
          <a:p>
            <a:pPr algn="ctr"/>
            <a:r>
              <a:rPr lang="bg-BG" sz="1600" dirty="0">
                <a:latin typeface="+mj-lt"/>
              </a:rPr>
              <a:t>Факултет по математика и информатика </a:t>
            </a:r>
            <a:endParaRPr lang="en-US" sz="1600" dirty="0">
              <a:latin typeface="+mj-lt"/>
            </a:endParaRPr>
          </a:p>
          <a:p>
            <a:pPr algn="ctr"/>
            <a:r>
              <a:rPr lang="bg-BG" sz="1600" i="1" dirty="0">
                <a:latin typeface="+mj-lt"/>
              </a:rPr>
              <a:t>Катедра „Софтуерни технологии”</a:t>
            </a:r>
            <a:endParaRPr lang="en-US" sz="1600" dirty="0">
              <a:latin typeface="+mj-lt"/>
            </a:endParaRPr>
          </a:p>
        </p:txBody>
      </p:sp>
      <p:pic>
        <p:nvPicPr>
          <p:cNvPr id="9" name="image2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10050" y="324549"/>
            <a:ext cx="838200" cy="1028700"/>
          </a:xfrm>
          <a:prstGeom prst="rect">
            <a:avLst/>
          </a:prstGeom>
          <a:ln/>
        </p:spPr>
      </p:pic>
      <p:pic>
        <p:nvPicPr>
          <p:cNvPr id="10" name="image28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943750" y="534099"/>
            <a:ext cx="762000" cy="819150"/>
          </a:xfrm>
          <a:prstGeom prst="rect">
            <a:avLst/>
          </a:prstGeom>
          <a:ln/>
        </p:spPr>
      </p:pic>
      <p:pic>
        <p:nvPicPr>
          <p:cNvPr id="7" name="Picture 2" descr="JUNIOR D- QUESTIONS &amp;amp; ANSWERS | Baambooz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95" y="3530610"/>
            <a:ext cx="6339017" cy="26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23638" y="629868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49"/>
            <a:ext cx="9656805" cy="1325563"/>
          </a:xfrm>
        </p:spPr>
        <p:txBody>
          <a:bodyPr/>
          <a:lstStyle/>
          <a:p>
            <a:pPr algn="ctr"/>
            <a:r>
              <a:rPr lang="ru-RU" b="1" dirty="0"/>
              <a:t>Цел и </a:t>
            </a:r>
            <a:r>
              <a:rPr lang="ru-RU" b="1" dirty="0" smtClean="0"/>
              <a:t>задачи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Експериментална софтуерна онлайн платформа за анализ и визуализация на резултати от играни видео игри за обучение, </a:t>
            </a:r>
            <a:r>
              <a:rPr lang="ru-RU" dirty="0"/>
              <a:t>разработвани в рамките на </a:t>
            </a:r>
            <a:r>
              <a:rPr lang="ru-RU" dirty="0" smtClean="0"/>
              <a:t>научно-</a:t>
            </a:r>
            <a:r>
              <a:rPr lang="ru-RU" dirty="0" err="1" smtClean="0"/>
              <a:t>изследователския</a:t>
            </a:r>
            <a:r>
              <a:rPr lang="ru-RU" dirty="0" smtClean="0"/>
              <a:t> проект АПОГЕЙ</a:t>
            </a:r>
          </a:p>
          <a:p>
            <a:endParaRPr lang="en-US" dirty="0" smtClean="0"/>
          </a:p>
          <a:p>
            <a:r>
              <a:rPr lang="ru-RU" dirty="0" smtClean="0"/>
              <a:t>Проектиране</a:t>
            </a:r>
          </a:p>
          <a:p>
            <a:r>
              <a:rPr lang="ru-RU" dirty="0" smtClean="0"/>
              <a:t>Разработване</a:t>
            </a:r>
          </a:p>
          <a:p>
            <a:r>
              <a:rPr lang="ru-RU" dirty="0" smtClean="0"/>
              <a:t>Тестване</a:t>
            </a:r>
          </a:p>
          <a:p>
            <a:r>
              <a:rPr lang="ru-RU" dirty="0" err="1" smtClean="0"/>
              <a:t>Внедряване</a:t>
            </a:r>
            <a:endParaRPr lang="ru-RU" dirty="0" smtClean="0"/>
          </a:p>
          <a:p>
            <a:r>
              <a:rPr lang="ru-RU" dirty="0" err="1" smtClean="0"/>
              <a:t>Валидация</a:t>
            </a:r>
            <a:r>
              <a:rPr lang="ru-RU" dirty="0" smtClean="0"/>
              <a:t> и </a:t>
            </a:r>
            <a:r>
              <a:rPr lang="ru-RU" dirty="0" err="1" smtClean="0"/>
              <a:t>оценяване</a:t>
            </a:r>
            <a:endParaRPr lang="ru-RU" dirty="0" smtClean="0"/>
          </a:p>
        </p:txBody>
      </p:sp>
      <p:pic>
        <p:nvPicPr>
          <p:cNvPr id="3078" name="Picture 6" descr="Custom software development company | Powerful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824162"/>
            <a:ext cx="414389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31" y="0"/>
            <a:ext cx="3428571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Очаквани ползи от реализацията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/>
          <a:lstStyle/>
          <a:p>
            <a:r>
              <a:rPr lang="ru-RU" dirty="0" smtClean="0"/>
              <a:t>Безплатна </a:t>
            </a:r>
            <a:r>
              <a:rPr lang="ru-RU" dirty="0"/>
              <a:t>платформа </a:t>
            </a:r>
            <a:endParaRPr lang="ru-RU" dirty="0" smtClean="0"/>
          </a:p>
          <a:p>
            <a:r>
              <a:rPr lang="ru-RU" dirty="0" smtClean="0"/>
              <a:t>Автоматизиране на процеси</a:t>
            </a:r>
          </a:p>
          <a:p>
            <a:r>
              <a:rPr lang="ru-RU" dirty="0" smtClean="0"/>
              <a:t>Замяна на процеса </a:t>
            </a:r>
            <a:r>
              <a:rPr lang="ru-RU" dirty="0"/>
              <a:t>на представяне и анализ на </a:t>
            </a:r>
            <a:r>
              <a:rPr lang="ru-RU" dirty="0" smtClean="0"/>
              <a:t>резултати чрез таблици в </a:t>
            </a:r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bg-BG" dirty="0" smtClean="0"/>
          </a:p>
          <a:p>
            <a:r>
              <a:rPr lang="bg-BG" dirty="0" smtClean="0"/>
              <a:t>По-бърза визуализация и анализ на данните</a:t>
            </a:r>
          </a:p>
          <a:p>
            <a:r>
              <a:rPr lang="bg-BG" dirty="0" smtClean="0"/>
              <a:t>Разширяемост </a:t>
            </a:r>
            <a:endParaRPr lang="en-US" dirty="0"/>
          </a:p>
        </p:txBody>
      </p:sp>
      <p:pic>
        <p:nvPicPr>
          <p:cNvPr id="4098" name="Picture 2" descr="15 Proven Techniques to Improve Customer Experience (CX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68" y="4495032"/>
            <a:ext cx="5439032" cy="204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ylight Saving Time: 4 Tips to Help Your Body Adjust – Cleveland Cli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21" y="4495032"/>
            <a:ext cx="3104023" cy="204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1" dirty="0"/>
              <a:t>Основни </a:t>
            </a:r>
            <a:r>
              <a:rPr lang="ru-RU" b="1" dirty="0" smtClean="0"/>
              <a:t>проблеми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Липса</a:t>
            </a:r>
            <a:r>
              <a:rPr lang="ru-RU" dirty="0" smtClean="0"/>
              <a:t> на специализирана система </a:t>
            </a:r>
            <a:r>
              <a:rPr lang="ru-RU" dirty="0"/>
              <a:t>за </a:t>
            </a:r>
            <a:r>
              <a:rPr lang="ru-RU" dirty="0" smtClean="0"/>
              <a:t>обработка </a:t>
            </a:r>
            <a:r>
              <a:rPr lang="ru-RU" dirty="0"/>
              <a:t>на резултати от играни видео </a:t>
            </a:r>
            <a:r>
              <a:rPr lang="ru-RU" dirty="0" smtClean="0"/>
              <a:t>игри за обучение (цялостна </a:t>
            </a:r>
            <a:r>
              <a:rPr lang="ru-RU" dirty="0"/>
              <a:t>интеграция с видео </a:t>
            </a:r>
            <a:r>
              <a:rPr lang="ru-RU" dirty="0" smtClean="0"/>
              <a:t>игра)</a:t>
            </a:r>
            <a:endParaRPr lang="ru-RU" dirty="0"/>
          </a:p>
          <a:p>
            <a:r>
              <a:rPr lang="ru-RU" dirty="0" smtClean="0"/>
              <a:t>Предоставяне на онлайн </a:t>
            </a:r>
            <a:r>
              <a:rPr lang="ru-RU" dirty="0" err="1" smtClean="0"/>
              <a:t>възможност</a:t>
            </a:r>
            <a:r>
              <a:rPr lang="ru-RU" dirty="0" smtClean="0"/>
              <a:t> за анализ и визуализация на резултати</a:t>
            </a:r>
          </a:p>
          <a:p>
            <a:r>
              <a:rPr lang="ru-RU" dirty="0" err="1" smtClean="0"/>
              <a:t>Избягване</a:t>
            </a:r>
            <a:r>
              <a:rPr lang="ru-RU" dirty="0" smtClean="0"/>
              <a:t> на </a:t>
            </a:r>
            <a:r>
              <a:rPr lang="ru-RU" dirty="0" err="1" smtClean="0"/>
              <a:t>ръчно</a:t>
            </a:r>
            <a:r>
              <a:rPr lang="ru-RU" dirty="0" smtClean="0"/>
              <a:t> </a:t>
            </a:r>
            <a:r>
              <a:rPr lang="ru-RU" dirty="0"/>
              <a:t>вписване на </a:t>
            </a:r>
            <a:r>
              <a:rPr lang="ru-RU" dirty="0" smtClean="0"/>
              <a:t>данни (резултати) в </a:t>
            </a:r>
            <a:r>
              <a:rPr lang="ru-RU" dirty="0" err="1" smtClean="0"/>
              <a:t>системата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Постигане</a:t>
            </a:r>
            <a:r>
              <a:rPr lang="ru-RU" dirty="0" smtClean="0"/>
              <a:t> на </a:t>
            </a:r>
            <a:r>
              <a:rPr lang="ru-RU" dirty="0" err="1" smtClean="0"/>
              <a:t>разширяемост</a:t>
            </a:r>
            <a:r>
              <a:rPr lang="ru-RU" dirty="0" smtClean="0"/>
              <a:t> (динамично </a:t>
            </a:r>
            <a:r>
              <a:rPr lang="ru-RU" dirty="0" err="1" smtClean="0"/>
              <a:t>добавяне</a:t>
            </a:r>
            <a:r>
              <a:rPr lang="ru-RU" dirty="0" smtClean="0"/>
              <a:t> </a:t>
            </a:r>
            <a:r>
              <a:rPr lang="ru-RU" dirty="0"/>
              <a:t>в </a:t>
            </a:r>
            <a:r>
              <a:rPr lang="ru-RU" dirty="0" err="1"/>
              <a:t>системата</a:t>
            </a:r>
            <a:r>
              <a:rPr lang="ru-RU" dirty="0"/>
              <a:t> </a:t>
            </a:r>
            <a:r>
              <a:rPr lang="ru-RU" dirty="0" smtClean="0"/>
              <a:t>на нови статистически метрики)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6410"/>
          </a:xfrm>
        </p:spPr>
        <p:txBody>
          <a:bodyPr/>
          <a:lstStyle/>
          <a:p>
            <a:pPr algn="ctr"/>
            <a:r>
              <a:rPr lang="ru-RU" b="1" dirty="0"/>
              <a:t>Подходи за </a:t>
            </a:r>
            <a:r>
              <a:rPr lang="ru-RU" b="1" dirty="0" smtClean="0"/>
              <a:t>решаване </a:t>
            </a:r>
            <a:r>
              <a:rPr lang="ru-RU" b="1" dirty="0"/>
              <a:t>на проблемите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242"/>
            <a:ext cx="10859530" cy="5354595"/>
          </a:xfrm>
        </p:spPr>
        <p:txBody>
          <a:bodyPr>
            <a:normAutofit fontScale="92500" lnSpcReduction="10000"/>
          </a:bodyPr>
          <a:lstStyle/>
          <a:p>
            <a:r>
              <a:rPr lang="bg-BG" dirty="0"/>
              <a:t>Реализиране на уеб-базирано </a:t>
            </a:r>
            <a:r>
              <a:rPr lang="bg-BG" dirty="0" smtClean="0"/>
              <a:t>приложение с лесен и интуитивен потребителски интерфейс</a:t>
            </a:r>
          </a:p>
          <a:p>
            <a:r>
              <a:rPr lang="bg-BG" dirty="0" smtClean="0"/>
              <a:t>Интегриране на видео игрите с приложението</a:t>
            </a:r>
          </a:p>
          <a:p>
            <a:r>
              <a:rPr lang="ru-RU" dirty="0" smtClean="0"/>
              <a:t>Автоматизирано събиране на данни от </a:t>
            </a:r>
            <a:r>
              <a:rPr lang="ru-RU" dirty="0" err="1" smtClean="0"/>
              <a:t>системата</a:t>
            </a:r>
            <a:r>
              <a:rPr lang="ru-RU" dirty="0" smtClean="0"/>
              <a:t>:</a:t>
            </a:r>
          </a:p>
          <a:p>
            <a:pPr lvl="1"/>
            <a:r>
              <a:rPr lang="ru-RU" dirty="0" err="1" smtClean="0"/>
              <a:t>Време</a:t>
            </a:r>
            <a:r>
              <a:rPr lang="ru-RU" dirty="0" smtClean="0"/>
              <a:t> за </a:t>
            </a:r>
            <a:r>
              <a:rPr lang="ru-RU" dirty="0" err="1" smtClean="0"/>
              <a:t>играене</a:t>
            </a:r>
            <a:r>
              <a:rPr lang="ru-RU" dirty="0" smtClean="0"/>
              <a:t> (</a:t>
            </a:r>
            <a:r>
              <a:rPr lang="en-US" dirty="0" err="1" smtClean="0"/>
              <a:t>PlayTime</a:t>
            </a:r>
            <a:r>
              <a:rPr lang="bg-BG" dirty="0" smtClean="0"/>
              <a:t>)</a:t>
            </a:r>
            <a:endParaRPr lang="ru-RU" dirty="0" smtClean="0"/>
          </a:p>
          <a:p>
            <a:pPr lvl="1"/>
            <a:r>
              <a:rPr lang="ru-RU" dirty="0" err="1" smtClean="0"/>
              <a:t>Брой</a:t>
            </a:r>
            <a:r>
              <a:rPr lang="ru-RU" dirty="0" smtClean="0"/>
              <a:t> точки</a:t>
            </a:r>
          </a:p>
          <a:p>
            <a:pPr lvl="1"/>
            <a:r>
              <a:rPr lang="ru-RU" dirty="0" err="1" smtClean="0"/>
              <a:t>Постигнат</a:t>
            </a:r>
            <a:r>
              <a:rPr lang="ru-RU" dirty="0" smtClean="0"/>
              <a:t> </a:t>
            </a:r>
            <a:r>
              <a:rPr lang="ru-RU" dirty="0" err="1" smtClean="0"/>
              <a:t>резултат</a:t>
            </a:r>
            <a:r>
              <a:rPr lang="ru-RU" dirty="0" smtClean="0"/>
              <a:t> (</a:t>
            </a:r>
            <a:r>
              <a:rPr lang="ru-RU" dirty="0" err="1" smtClean="0"/>
              <a:t>спрямо</a:t>
            </a:r>
            <a:r>
              <a:rPr lang="ru-RU" dirty="0" smtClean="0"/>
              <a:t> макс. </a:t>
            </a:r>
            <a:r>
              <a:rPr lang="ru-RU" dirty="0" err="1" smtClean="0"/>
              <a:t>брой</a:t>
            </a:r>
            <a:r>
              <a:rPr lang="ru-RU" dirty="0" smtClean="0"/>
              <a:t> точки) (</a:t>
            </a:r>
            <a:r>
              <a:rPr lang="en-US" dirty="0" smtClean="0"/>
              <a:t>Goals</a:t>
            </a:r>
            <a:r>
              <a:rPr lang="bg-BG" dirty="0" smtClean="0"/>
              <a:t>)</a:t>
            </a:r>
            <a:endParaRPr lang="ru-RU" dirty="0" smtClean="0"/>
          </a:p>
          <a:p>
            <a:pPr lvl="1"/>
            <a:r>
              <a:rPr lang="bg-BG" dirty="0" smtClean="0"/>
              <a:t>Ефективност</a:t>
            </a:r>
            <a:r>
              <a:rPr lang="en-US" dirty="0" smtClean="0"/>
              <a:t> </a:t>
            </a:r>
            <a:r>
              <a:rPr lang="en-US" dirty="0"/>
              <a:t>= (</a:t>
            </a:r>
            <a:r>
              <a:rPr lang="en-US" dirty="0" err="1"/>
              <a:t>MinPlayTime</a:t>
            </a:r>
            <a:r>
              <a:rPr lang="en-US" dirty="0"/>
              <a:t> * Goals) / </a:t>
            </a:r>
            <a:r>
              <a:rPr lang="en-US" dirty="0" err="1" smtClean="0"/>
              <a:t>PlayTime</a:t>
            </a:r>
            <a:endParaRPr lang="bg-BG" dirty="0" smtClean="0"/>
          </a:p>
          <a:p>
            <a:pPr lvl="1"/>
            <a:r>
              <a:rPr lang="bg-BG" dirty="0" smtClean="0"/>
              <a:t>Ефикасност = </a:t>
            </a:r>
            <a:r>
              <a:rPr lang="el-GR" sz="2800" b="1" dirty="0" smtClean="0"/>
              <a:t>Σ</a:t>
            </a:r>
            <a:r>
              <a:rPr lang="en-US" dirty="0" smtClean="0"/>
              <a:t>(</a:t>
            </a:r>
            <a:r>
              <a:rPr lang="en-US" dirty="0" err="1" smtClean="0"/>
              <a:t>Efficiency</a:t>
            </a:r>
            <a:r>
              <a:rPr lang="en-US" baseline="-12000" dirty="0" err="1" smtClean="0"/>
              <a:t>Minigame</a:t>
            </a:r>
            <a:r>
              <a:rPr lang="es-ES" baseline="-25000" dirty="0" smtClean="0"/>
              <a:t>i</a:t>
            </a:r>
            <a:r>
              <a:rPr lang="en-US" dirty="0" smtClean="0"/>
              <a:t>)</a:t>
            </a:r>
            <a:r>
              <a:rPr lang="bg-BG" dirty="0" smtClean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N</a:t>
            </a:r>
            <a:r>
              <a:rPr lang="en-US" baseline="-12000" dirty="0" err="1"/>
              <a:t>minigames</a:t>
            </a:r>
            <a:r>
              <a:rPr lang="en-US" dirty="0" smtClean="0"/>
              <a:t>, </a:t>
            </a:r>
            <a:r>
              <a:rPr lang="bg-BG" dirty="0" smtClean="0"/>
              <a:t>където </a:t>
            </a:r>
            <a:r>
              <a:rPr lang="en-US" dirty="0" err="1" smtClean="0"/>
              <a:t>Efficiency</a:t>
            </a:r>
            <a:r>
              <a:rPr lang="en-US" baseline="-12000" dirty="0" err="1" smtClean="0"/>
              <a:t>Minigame</a:t>
            </a:r>
            <a:r>
              <a:rPr lang="es-ES" baseline="-25000" dirty="0"/>
              <a:t>i</a:t>
            </a:r>
            <a:r>
              <a:rPr lang="es-ES" baseline="-25000" dirty="0" smtClean="0"/>
              <a:t> </a:t>
            </a:r>
            <a:r>
              <a:rPr lang="bg-BG" baseline="-25000" dirty="0" smtClean="0"/>
              <a:t> </a:t>
            </a:r>
            <a:r>
              <a:rPr lang="bg-BG" dirty="0" smtClean="0"/>
              <a:t>е ефикасността (ефекта, разделен на усилието) за </a:t>
            </a:r>
            <a:r>
              <a:rPr lang="en-US" baseline="-12000" dirty="0" err="1"/>
              <a:t>Minigame</a:t>
            </a:r>
            <a:r>
              <a:rPr lang="es-ES" baseline="-25000" dirty="0"/>
              <a:t>i </a:t>
            </a:r>
            <a:endParaRPr lang="es-ES" baseline="-25000" dirty="0" smtClean="0"/>
          </a:p>
          <a:p>
            <a:pPr lvl="1"/>
            <a:endParaRPr lang="ru-RU" dirty="0" smtClean="0"/>
          </a:p>
          <a:p>
            <a:r>
              <a:rPr lang="bg-BG" dirty="0"/>
              <a:t>Хронология </a:t>
            </a:r>
            <a:r>
              <a:rPr lang="bg-BG" dirty="0" smtClean="0"/>
              <a:t>на резултати от играни видео игри за обучение</a:t>
            </a:r>
          </a:p>
          <a:p>
            <a:r>
              <a:rPr lang="bg-BG" dirty="0" smtClean="0"/>
              <a:t>Статистически метрики – </a:t>
            </a:r>
            <a:r>
              <a:rPr lang="en-US" dirty="0" smtClean="0"/>
              <a:t>M, SD, SE, Pearson’s r, Student’s T-test p-value, </a:t>
            </a:r>
            <a:r>
              <a:rPr lang="en-US" dirty="0" err="1" smtClean="0"/>
              <a:t>Coen’s</a:t>
            </a:r>
            <a:r>
              <a:rPr lang="en-US" dirty="0" smtClean="0"/>
              <a:t> </a:t>
            </a:r>
            <a:r>
              <a:rPr lang="en-US" dirty="0" smtClean="0"/>
              <a:t>d</a:t>
            </a:r>
            <a:r>
              <a:rPr lang="bg-BG" dirty="0" smtClean="0"/>
              <a:t> и други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Съществуващи решения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49" y="1960615"/>
            <a:ext cx="3707149" cy="2088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55" y="1925484"/>
            <a:ext cx="3442161" cy="2091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610" y="4603217"/>
            <a:ext cx="3915829" cy="20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684" y="4603217"/>
            <a:ext cx="3703504" cy="2088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1771" y="1579783"/>
            <a:ext cx="1663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Microsoft Excel</a:t>
            </a:r>
            <a:endParaRPr lang="bg-BG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5624" y="1577859"/>
            <a:ext cx="89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7598" y="4233885"/>
            <a:ext cx="125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99848" y="4233885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95389"/>
              </p:ext>
            </p:extLst>
          </p:nvPr>
        </p:nvGraphicFramePr>
        <p:xfrm>
          <a:off x="733168" y="1194486"/>
          <a:ext cx="10930023" cy="50480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569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31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27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23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14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833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0051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 dirty="0">
                          <a:effectLst/>
                        </a:rPr>
                        <a:t>Софтуерен продукт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>
                          <a:effectLst/>
                        </a:rPr>
                        <a:t>Предимства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>
                          <a:effectLst/>
                        </a:rPr>
                        <a:t>Недостатъци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 dirty="0">
                          <a:effectLst/>
                        </a:rPr>
                        <a:t>Цена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>
                          <a:effectLst/>
                        </a:rPr>
                        <a:t>Трудност за научаване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b="1" dirty="0">
                          <a:effectLst/>
                        </a:rPr>
                        <a:t>Сфера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4361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</a:rPr>
                        <a:t>Excel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</a:rPr>
                        <a:t>Лесен за научаване, създаване и обработка на таблици, диаграми. описателна статистика, Data </a:t>
                      </a:r>
                      <a:r>
                        <a:rPr lang="bg-BG" sz="1400" dirty="0" err="1">
                          <a:effectLst/>
                        </a:rPr>
                        <a:t>Analysis</a:t>
                      </a:r>
                      <a:r>
                        <a:rPr lang="bg-BG" sz="1400" dirty="0">
                          <a:effectLst/>
                        </a:rPr>
                        <a:t> </a:t>
                      </a:r>
                      <a:r>
                        <a:rPr lang="bg-BG" sz="1400" dirty="0" err="1">
                          <a:effectLst/>
                        </a:rPr>
                        <a:t>tool</a:t>
                      </a:r>
                      <a:r>
                        <a:rPr lang="bg-BG" sz="1400" dirty="0">
                          <a:effectLst/>
                        </a:rPr>
                        <a:t> </a:t>
                      </a:r>
                      <a:r>
                        <a:rPr lang="bg-BG" sz="1400" dirty="0" err="1">
                          <a:effectLst/>
                        </a:rPr>
                        <a:t>pack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Труден за работа с големи количества от данни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Платен, Според избрания план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</a:rPr>
                        <a:t>Ниска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Бизнес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88999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MatLab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Инструменти за обработка на изображения, Матрични манипулации, Статистически анализ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Висока цена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Платен, Според избрания лиценз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Средна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</a:rPr>
                        <a:t>Наука, </a:t>
                      </a:r>
                      <a:r>
                        <a:rPr lang="bg-BG" sz="1400" dirty="0" smtClean="0">
                          <a:effectLst/>
                        </a:rPr>
                        <a:t>Инженерство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0876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Фокусиран върху статистическия анализ и обработка на данни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Труден за научаване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Безплатен, Отворен код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Висока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Финанси, Наука, Статистика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0778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IBM SPSS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Създаване на таблици и диаграми, описателна статистика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Висока цена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Платен,</a:t>
                      </a:r>
                      <a:endParaRPr lang="en-US" sz="1400">
                        <a:effectLst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Според избрания план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>
                          <a:effectLst/>
                        </a:rPr>
                        <a:t>Средна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bg-BG" sz="1400" dirty="0">
                          <a:effectLst/>
                        </a:rPr>
                        <a:t>Наука, Статистика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9225" marR="39225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05"/>
          </a:xfrm>
        </p:spPr>
        <p:txBody>
          <a:bodyPr>
            <a:normAutofit fontScale="90000"/>
          </a:bodyPr>
          <a:lstStyle/>
          <a:p>
            <a:pPr algn="ctr"/>
            <a:r>
              <a:rPr lang="bg-BG" b="1" dirty="0"/>
              <a:t>Сравнение на съществуващи решения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/>
              <a:t>Изисквания към средствата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bg-BG" dirty="0" smtClean="0"/>
              <a:t>Среда </a:t>
            </a:r>
            <a:r>
              <a:rPr lang="bg-BG" dirty="0"/>
              <a:t>за разработка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Езици </a:t>
            </a:r>
            <a:r>
              <a:rPr lang="ru-RU" dirty="0"/>
              <a:t>за програмиране и технологични рамки 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База </a:t>
            </a:r>
            <a:r>
              <a:rPr lang="bg-BG" dirty="0"/>
              <a:t>данни </a:t>
            </a:r>
          </a:p>
          <a:p>
            <a:pPr marL="514350" indent="-514350">
              <a:buFont typeface="+mj-lt"/>
              <a:buAutoNum type="arabicPeriod"/>
            </a:pPr>
            <a:r>
              <a:rPr lang="bg-BG" dirty="0" smtClean="0"/>
              <a:t>Хостинг </a:t>
            </a:r>
            <a:r>
              <a:rPr lang="bg-BG" dirty="0"/>
              <a:t>сървър </a:t>
            </a:r>
          </a:p>
        </p:txBody>
      </p:sp>
      <p:pic>
        <p:nvPicPr>
          <p:cNvPr id="6148" name="Picture 4" descr="Web Development Immersive Programming School NYC – Code Immersi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67" y="3793805"/>
            <a:ext cx="5193571" cy="25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996</Words>
  <Application>Microsoft Office PowerPoint</Application>
  <PresentationFormat>Widescreen</PresentationFormat>
  <Paragraphs>236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Дипломна работа на тема  „Софтуерна платформа за анализ и визуализация на резултати от видео игри за обучение” </vt:lpstr>
      <vt:lpstr>Актуалност на проблема и мотивация</vt:lpstr>
      <vt:lpstr>Цел и задачи</vt:lpstr>
      <vt:lpstr>Очаквани ползи от реализацията </vt:lpstr>
      <vt:lpstr>Основни проблеми</vt:lpstr>
      <vt:lpstr>Подходи за решаване на проблемите </vt:lpstr>
      <vt:lpstr>Съществуващи решения </vt:lpstr>
      <vt:lpstr>Сравнение на съществуващи решения</vt:lpstr>
      <vt:lpstr>Изисквания към средствата</vt:lpstr>
      <vt:lpstr>Среда за разработка</vt:lpstr>
      <vt:lpstr>Езици за програмиране и технологични рамки</vt:lpstr>
      <vt:lpstr>База данни </vt:lpstr>
      <vt:lpstr>Хостинг сървър</vt:lpstr>
      <vt:lpstr>Концептуален модел </vt:lpstr>
      <vt:lpstr>Потребителски изисквания </vt:lpstr>
      <vt:lpstr>Качествени изисквания </vt:lpstr>
      <vt:lpstr>Работни процеси </vt:lpstr>
      <vt:lpstr>Обща архитектура </vt:lpstr>
      <vt:lpstr>Диаграми на поведение </vt:lpstr>
      <vt:lpstr>Извадки от кода</vt:lpstr>
      <vt:lpstr>Осигуряване на разширяемост (добавяне на статистически метрики към кода)</vt:lpstr>
      <vt:lpstr>Резултати от онлайн анкета за оценяване на използваемостта </vt:lpstr>
      <vt:lpstr>Заключение и насоки за бъдещо развитие и усъвършенстване </vt:lpstr>
      <vt:lpstr>PowerPoint Presentation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 работа на тема  „Софтуерна платформа за анализ и визуализация на резултати от видео игри за обучение” </dc:title>
  <dc:creator>m.kovachev_work@outlook.com</dc:creator>
  <cp:lastModifiedBy>m.kovachev_work@outlook.com</cp:lastModifiedBy>
  <cp:revision>87</cp:revision>
  <dcterms:created xsi:type="dcterms:W3CDTF">2021-10-23T11:58:19Z</dcterms:created>
  <dcterms:modified xsi:type="dcterms:W3CDTF">2021-10-25T18:16:59Z</dcterms:modified>
</cp:coreProperties>
</file>